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7" r:id="rId2"/>
    <p:sldId id="415" r:id="rId3"/>
    <p:sldId id="410" r:id="rId4"/>
    <p:sldId id="416" r:id="rId5"/>
    <p:sldId id="417" r:id="rId6"/>
    <p:sldId id="419" r:id="rId7"/>
    <p:sldId id="411" r:id="rId8"/>
    <p:sldId id="418" r:id="rId9"/>
    <p:sldId id="412" r:id="rId10"/>
    <p:sldId id="413" r:id="rId11"/>
    <p:sldId id="414" r:id="rId12"/>
    <p:sldId id="420" r:id="rId13"/>
  </p:sldIdLst>
  <p:sldSz cx="9144000" cy="6858000" type="screen4x3"/>
  <p:notesSz cx="6797675" cy="9926638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305"/>
    <a:srgbClr val="009900"/>
    <a:srgbClr val="D51FCC"/>
    <a:srgbClr val="009999"/>
    <a:srgbClr val="D27D00"/>
    <a:srgbClr val="160D91"/>
    <a:srgbClr val="170311"/>
    <a:srgbClr val="0000FF"/>
    <a:srgbClr val="C9E7A7"/>
    <a:srgbClr val="1E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7929" autoAdjust="0"/>
  </p:normalViewPr>
  <p:slideViewPr>
    <p:cSldViewPr>
      <p:cViewPr varScale="1">
        <p:scale>
          <a:sx n="103" d="100"/>
          <a:sy n="103" d="100"/>
        </p:scale>
        <p:origin x="21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2C5B-9EE0-4123-B3FF-0A4846086218}" type="datetimeFigureOut">
              <a:rPr lang="en-IE" smtClean="0"/>
              <a:t>22/08/2016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2224-DB7E-4524-A488-6B39C2ACBC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94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286A6E-2B0C-43C1-B7A9-33119EB053BC}" type="datetimeFigureOut">
              <a:rPr lang="en-US"/>
              <a:pPr>
                <a:defRPr/>
              </a:pPr>
              <a:t>8/22/2016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4699F0-F5DE-4B6D-8FF8-9B37B5A11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5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7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Group Activity and</a:t>
            </a:r>
            <a:r>
              <a:rPr lang="en-IE" baseline="0" dirty="0" smtClean="0"/>
              <a:t> Feedback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8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Distribute Active Methodologies Survey sheet. Each individual</a:t>
            </a:r>
            <a:r>
              <a:rPr lang="en-IE" baseline="0" dirty="0" smtClean="0"/>
              <a:t> teacher completes.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Participants</a:t>
            </a:r>
            <a:r>
              <a:rPr lang="en-IE" baseline="0" dirty="0" smtClean="0"/>
              <a:t> broken to groups of five for 10 min. Each group asked to address two of the topics listed on the slide and develop an active methodology to teach a significant aspect of the topic. Distribute </a:t>
            </a:r>
            <a:r>
              <a:rPr kumimoji="0" lang="en-I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Methodology Planning Sheet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699F0-F5DE-4B6D-8FF8-9B37B5A11EB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2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ltGray">
          <a:xfrm>
            <a:off x="5508625" y="0"/>
            <a:ext cx="3635375" cy="2781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1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209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2" descr="MPj0411752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5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MPj0427825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8" r="8667"/>
          <a:stretch>
            <a:fillRect/>
          </a:stretch>
        </p:blipFill>
        <p:spPr bwMode="auto">
          <a:xfrm>
            <a:off x="1835150" y="0"/>
            <a:ext cx="21034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MPj04225890000[1]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r="9062"/>
          <a:stretch>
            <a:fillRect/>
          </a:stretch>
        </p:blipFill>
        <p:spPr bwMode="auto">
          <a:xfrm>
            <a:off x="3924300" y="0"/>
            <a:ext cx="24304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1888466" y="378904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3212976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3"/>
          <p:cNvSpPr txBox="1"/>
          <p:nvPr userDrawn="1"/>
        </p:nvSpPr>
        <p:spPr>
          <a:xfrm>
            <a:off x="1923802" y="6197209"/>
            <a:ext cx="410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IE" sz="1200" dirty="0">
                <a:solidFill>
                  <a:srgbClr val="0000CC"/>
                </a:solidFill>
                <a:latin typeface="+mn-lt"/>
              </a:rPr>
              <a:t>The PDST is funded by the Department of Education and Skills </a:t>
            </a:r>
            <a:r>
              <a:rPr lang="en-IE" sz="1200" dirty="0" smtClean="0">
                <a:solidFill>
                  <a:srgbClr val="0000CC"/>
                </a:solidFill>
                <a:latin typeface="+mn-lt"/>
              </a:rPr>
              <a:t>under </a:t>
            </a:r>
            <a:r>
              <a:rPr lang="en-IE" sz="1200" dirty="0">
                <a:solidFill>
                  <a:srgbClr val="0000CC"/>
                </a:solidFill>
                <a:latin typeface="+mn-lt"/>
              </a:rPr>
              <a:t>the National Development Plan, 2007-2013</a:t>
            </a:r>
          </a:p>
        </p:txBody>
      </p:sp>
      <p:pic>
        <p:nvPicPr>
          <p:cNvPr id="23" name="Picture 22" descr="Ed and Skills Best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162285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-20638" y="5324085"/>
            <a:ext cx="9144000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IE" dirty="0"/>
          </a:p>
        </p:txBody>
      </p:sp>
      <p:pic>
        <p:nvPicPr>
          <p:cNvPr id="28" name="Picture 27" descr="PDST_logo_en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11" y="6170155"/>
            <a:ext cx="1551708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Ed and Skills Bes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14" y="6197209"/>
            <a:ext cx="1187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NDP_20072013_rgb_logo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6216260"/>
            <a:ext cx="1524000" cy="6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85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3D7BC0-1E45-43D4-A655-5AF11A0DB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7"/>
          <p:cNvGrpSpPr>
            <a:grpSpLocks/>
          </p:cNvGrpSpPr>
          <p:nvPr/>
        </p:nvGrpSpPr>
        <p:grpSpPr bwMode="auto">
          <a:xfrm>
            <a:off x="468313" y="1268413"/>
            <a:ext cx="8205787" cy="5070475"/>
            <a:chOff x="295" y="799"/>
            <a:chExt cx="5169" cy="3194"/>
          </a:xfrm>
        </p:grpSpPr>
        <p:pic>
          <p:nvPicPr>
            <p:cNvPr id="1044" name="Picture 66" descr="MPj03828470000[1]"/>
            <p:cNvPicPr>
              <a:picLocks noChangeAspect="1" noChangeArrowheads="1"/>
            </p:cNvPicPr>
            <p:nvPr userDrawn="1"/>
          </p:nvPicPr>
          <p:blipFill>
            <a:blip r:embed="rId5">
              <a:lum bright="8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99"/>
              <a:ext cx="258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64"/>
            <p:cNvPicPr>
              <a:picLocks noChangeAspect="1" noChangeArrowheads="1"/>
            </p:cNvPicPr>
            <p:nvPr userDrawn="1"/>
          </p:nvPicPr>
          <p:blipFill>
            <a:blip r:embed="rId6">
              <a:lum bright="74000" contrast="-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99"/>
              <a:ext cx="2584" cy="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32"/>
          <p:cNvSpPr>
            <a:spLocks noChangeArrowheads="1"/>
          </p:cNvSpPr>
          <p:nvPr/>
        </p:nvSpPr>
        <p:spPr bwMode="ltGray">
          <a:xfrm>
            <a:off x="11113" y="1"/>
            <a:ext cx="9132887" cy="11255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41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2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3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E18D9F2E-4E9C-4FA8-B44F-6B531DC3CE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5" name="Group 58"/>
          <p:cNvGrpSpPr>
            <a:grpSpLocks/>
          </p:cNvGrpSpPr>
          <p:nvPr/>
        </p:nvGrpSpPr>
        <p:grpSpPr bwMode="auto">
          <a:xfrm>
            <a:off x="0" y="0"/>
            <a:ext cx="2916238" cy="1125538"/>
            <a:chOff x="0" y="0"/>
            <a:chExt cx="4003" cy="1752"/>
          </a:xfrm>
        </p:grpSpPr>
        <p:pic>
          <p:nvPicPr>
            <p:cNvPr id="1036" name="Picture 55" descr="MPj04117520000[1]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9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6" descr="MPj04278250000[1]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8" r="8667"/>
            <a:stretch>
              <a:fillRect/>
            </a:stretch>
          </p:blipFill>
          <p:spPr bwMode="auto">
            <a:xfrm>
              <a:off x="1156" y="0"/>
              <a:ext cx="1325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57" descr="MPj04225890000[1]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8" r="9062"/>
            <a:stretch>
              <a:fillRect/>
            </a:stretch>
          </p:blipFill>
          <p:spPr bwMode="auto">
            <a:xfrm>
              <a:off x="2472" y="0"/>
              <a:ext cx="1531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 userDrawn="1"/>
        </p:nvSpPr>
        <p:spPr>
          <a:xfrm>
            <a:off x="0" y="1132679"/>
            <a:ext cx="9144000" cy="90489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e/en/Schools-Colleges/Information/Curriculum-and-Syllabus/Senior-Cycle-/Syllabuses-and-Guidelines/lc_construction_studi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ubTitle" idx="4294967295"/>
          </p:nvPr>
        </p:nvSpPr>
        <p:spPr bwMode="grayWhite">
          <a:xfrm>
            <a:off x="6372200" y="260648"/>
            <a:ext cx="2771800" cy="237626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Studies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 descr="PDST_logo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6049367" cy="248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Active Teaching </a:t>
            </a:r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00864"/>
              </p:ext>
            </p:extLst>
          </p:nvPr>
        </p:nvGraphicFramePr>
        <p:xfrm>
          <a:off x="4788024" y="1340768"/>
          <a:ext cx="3024335" cy="5400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24335"/>
              </a:tblGrid>
              <a:tr h="179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</a:rPr>
                        <a:t>Active Teaching Methods in School</a:t>
                      </a:r>
                      <a:endParaRPr lang="en-I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29" marR="65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Group projects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Questionnaires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School library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Computer research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Collage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Practical work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Periodicals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Experimentation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Class feedback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 smtClean="0">
                          <a:effectLst/>
                          <a:latin typeface="Arial"/>
                          <a:ea typeface="Times New Roman"/>
                        </a:rPr>
                        <a:t>Other </a:t>
                      </a: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staff members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Individual interview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Brainstorming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Group discussion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Case studies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Sharing your own experiences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Group work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Role play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Individual students – class presentation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Visitor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Posters/brochures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 err="1">
                          <a:effectLst/>
                          <a:latin typeface="Arial"/>
                          <a:ea typeface="Times New Roman"/>
                        </a:rPr>
                        <a:t>Vox</a:t>
                      </a: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 pop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Using the video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Enterprise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Performance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Diary keeping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Arial"/>
                          <a:ea typeface="Times New Roman"/>
                        </a:rPr>
                        <a:t>Exhibition</a:t>
                      </a:r>
                      <a:endParaRPr lang="en-IE" sz="12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29" marR="65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20486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What do I use?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985406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Active Teaching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3341"/>
              </p:ext>
            </p:extLst>
          </p:nvPr>
        </p:nvGraphicFramePr>
        <p:xfrm>
          <a:off x="2123728" y="1484784"/>
          <a:ext cx="5040560" cy="492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701620">
                <a:tc>
                  <a:txBody>
                    <a:bodyPr/>
                    <a:lstStyle/>
                    <a:p>
                      <a:r>
                        <a:rPr lang="en-IE" dirty="0" smtClean="0"/>
                        <a:t>How could I teach this</a:t>
                      </a:r>
                      <a:r>
                        <a:rPr lang="en-IE" baseline="0" dirty="0" smtClean="0"/>
                        <a:t> topic in a new way using Active Methodologies</a:t>
                      </a:r>
                      <a:r>
                        <a:rPr lang="en-IE" dirty="0" smtClean="0"/>
                        <a:t>?</a:t>
                      </a:r>
                      <a:endParaRPr lang="en-IE" dirty="0"/>
                    </a:p>
                  </a:txBody>
                  <a:tcPr/>
                </a:tc>
              </a:tr>
              <a:tr h="790566">
                <a:tc>
                  <a:txBody>
                    <a:bodyPr/>
                    <a:lstStyle/>
                    <a:p>
                      <a:r>
                        <a:rPr lang="en-IE" dirty="0" smtClean="0"/>
                        <a:t>The Planning Process</a:t>
                      </a:r>
                      <a:endParaRPr lang="en-IE" dirty="0"/>
                    </a:p>
                  </a:txBody>
                  <a:tcPr/>
                </a:tc>
              </a:tr>
              <a:tr h="686722">
                <a:tc>
                  <a:txBody>
                    <a:bodyPr/>
                    <a:lstStyle/>
                    <a:p>
                      <a:r>
                        <a:rPr lang="en-IE" dirty="0" smtClean="0"/>
                        <a:t>Electricity</a:t>
                      </a:r>
                      <a:endParaRPr lang="en-IE" dirty="0"/>
                    </a:p>
                  </a:txBody>
                  <a:tcPr/>
                </a:tc>
              </a:tr>
              <a:tr h="686722">
                <a:tc>
                  <a:txBody>
                    <a:bodyPr/>
                    <a:lstStyle/>
                    <a:p>
                      <a:r>
                        <a:rPr lang="en-IE" dirty="0" smtClean="0"/>
                        <a:t>Universal Design</a:t>
                      </a:r>
                      <a:endParaRPr lang="en-IE" dirty="0"/>
                    </a:p>
                  </a:txBody>
                  <a:tcPr/>
                </a:tc>
              </a:tr>
              <a:tr h="686722">
                <a:tc>
                  <a:txBody>
                    <a:bodyPr/>
                    <a:lstStyle/>
                    <a:p>
                      <a:r>
                        <a:rPr lang="en-IE" dirty="0" smtClean="0"/>
                        <a:t>External</a:t>
                      </a:r>
                      <a:r>
                        <a:rPr lang="en-IE" baseline="0" dirty="0" smtClean="0"/>
                        <a:t> walls</a:t>
                      </a:r>
                      <a:endParaRPr lang="en-IE" dirty="0"/>
                    </a:p>
                  </a:txBody>
                  <a:tcPr/>
                </a:tc>
              </a:tr>
              <a:tr h="686722">
                <a:tc>
                  <a:txBody>
                    <a:bodyPr/>
                    <a:lstStyle/>
                    <a:p>
                      <a:r>
                        <a:rPr lang="en-IE" dirty="0" smtClean="0"/>
                        <a:t>Stairs</a:t>
                      </a:r>
                      <a:endParaRPr lang="en-IE" dirty="0"/>
                    </a:p>
                  </a:txBody>
                  <a:tcPr/>
                </a:tc>
              </a:tr>
              <a:tr h="686722">
                <a:tc>
                  <a:txBody>
                    <a:bodyPr/>
                    <a:lstStyle/>
                    <a:p>
                      <a:r>
                        <a:rPr lang="en-IE" dirty="0" smtClean="0"/>
                        <a:t>Dwelling Layout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949" y="142906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0070C0"/>
                </a:solidFill>
              </a:rPr>
              <a:t>Task</a:t>
            </a:r>
            <a:r>
              <a:rPr lang="en-IE" dirty="0" smtClean="0"/>
              <a:t>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40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Active Teaching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788027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Feedback </a:t>
            </a:r>
          </a:p>
          <a:p>
            <a:pPr algn="ctr"/>
            <a:r>
              <a:rPr lang="en-IE" sz="4000" b="1" dirty="0" smtClean="0"/>
              <a:t>and </a:t>
            </a:r>
          </a:p>
          <a:p>
            <a:pPr algn="ctr"/>
            <a:r>
              <a:rPr lang="en-IE" sz="4000" b="1" dirty="0" smtClean="0"/>
              <a:t>Discussion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93968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Theory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Syllabus</a:t>
            </a:r>
          </a:p>
          <a:p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smtClean="0"/>
              <a:t>In place since 1984</a:t>
            </a:r>
          </a:p>
          <a:p>
            <a:pPr marL="285750" indent="-285750">
              <a:buFont typeface="Arial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smtClean="0"/>
              <a:t>Extensive </a:t>
            </a:r>
          </a:p>
          <a:p>
            <a:pPr marL="285750" indent="-285750">
              <a:buFont typeface="Arial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smtClean="0"/>
              <a:t>Presented as areas of content</a:t>
            </a:r>
          </a:p>
          <a:p>
            <a:pPr marL="285750" indent="-285750">
              <a:buFont typeface="Arial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smtClean="0"/>
              <a:t>Study of contemporary practices</a:t>
            </a:r>
          </a:p>
          <a:p>
            <a:pPr marL="285750" indent="-285750">
              <a:buFont typeface="Arial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smtClean="0"/>
              <a:t>New syllabus developed by 2002 – implementation deferred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1515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ltGray">
          <a:xfrm>
            <a:off x="3090863" y="188913"/>
            <a:ext cx="56118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ltGray">
          <a:xfrm>
            <a:off x="3059113" y="260350"/>
            <a:ext cx="576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Information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213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Syllabus:</a:t>
            </a:r>
          </a:p>
          <a:p>
            <a:r>
              <a:rPr lang="en-IE" sz="1600" i="1" dirty="0">
                <a:hlinkClick r:id="rId3"/>
              </a:rPr>
              <a:t>http://education.ie/en/Schools-Colleges/Information/Curriculum-and-Syllabus/Senior-Cycle-/</a:t>
            </a:r>
            <a:r>
              <a:rPr lang="en-IE" sz="1600" i="1" dirty="0" smtClean="0">
                <a:hlinkClick r:id="rId3"/>
              </a:rPr>
              <a:t>Syllabuses-and-Guidelines/lc_construction_studies.pdf</a:t>
            </a:r>
            <a:endParaRPr lang="en-IE" sz="160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2780928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Past Examination Papers: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Marking Schemes: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Extensive detailing of possible answers with marks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Chief Examiner’s Reports: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Last published in 2009</a:t>
            </a:r>
          </a:p>
          <a:p>
            <a:endParaRPr lang="en-I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63" y="2708920"/>
            <a:ext cx="3309170" cy="37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Sources of Information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Useful resources:</a:t>
            </a:r>
          </a:p>
          <a:p>
            <a:r>
              <a:rPr lang="en-IE" b="1" dirty="0" smtClean="0"/>
              <a:t>Web: </a:t>
            </a:r>
          </a:p>
          <a:p>
            <a:r>
              <a:rPr lang="en-IE" dirty="0" smtClean="0"/>
              <a:t>Technical Guidance Documents - Environ.ie, NDA.ie, EPA.ie, local authorities, </a:t>
            </a:r>
            <a:r>
              <a:rPr lang="en-IE" dirty="0"/>
              <a:t>Passive house </a:t>
            </a:r>
            <a:r>
              <a:rPr lang="en-IE" dirty="0" smtClean="0"/>
              <a:t>plus.ie, Heritagecouncil.ie, t4.ie,Technoteachers.ie</a:t>
            </a:r>
          </a:p>
          <a:p>
            <a:endParaRPr lang="en-IE" sz="1600" dirty="0" smtClean="0"/>
          </a:p>
          <a:p>
            <a:r>
              <a:rPr lang="en-IE" b="1" dirty="0" smtClean="0"/>
              <a:t>Print: </a:t>
            </a:r>
          </a:p>
          <a:p>
            <a:r>
              <a:rPr lang="en-IE" dirty="0" err="1" smtClean="0"/>
              <a:t>HomeBond</a:t>
            </a:r>
            <a:r>
              <a:rPr lang="en-IE" dirty="0" smtClean="0"/>
              <a:t> House Building Manual</a:t>
            </a:r>
          </a:p>
          <a:p>
            <a:endParaRPr lang="en-IE" b="1" dirty="0" smtClean="0"/>
          </a:p>
        </p:txBody>
      </p:sp>
    </p:spTree>
    <p:extLst>
      <p:ext uri="{BB962C8B-B14F-4D97-AF65-F5344CB8AC3E}">
        <p14:creationId xmlns:p14="http://schemas.microsoft.com/office/powerpoint/2010/main" val="4145919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28600"/>
            <a:ext cx="5779368" cy="533400"/>
          </a:xfrm>
        </p:spPr>
        <p:txBody>
          <a:bodyPr/>
          <a:lstStyle/>
          <a:p>
            <a:r>
              <a:rPr lang="en-IE" dirty="0" smtClean="0"/>
              <a:t>Chief  Ex. </a:t>
            </a:r>
            <a:r>
              <a:rPr lang="en-IE" dirty="0"/>
              <a:t>C</a:t>
            </a:r>
            <a:r>
              <a:rPr lang="en-IE" dirty="0" smtClean="0"/>
              <a:t>omments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55390" y="134076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It is recommended that teachers:</a:t>
            </a:r>
          </a:p>
          <a:p>
            <a:r>
              <a:rPr lang="en-IE" dirty="0"/>
              <a:t>• ensure that an adequate balance is achieved between the theoretical, practical and coursework components of the course</a:t>
            </a:r>
          </a:p>
          <a:p>
            <a:r>
              <a:rPr lang="en-IE" dirty="0"/>
              <a:t>• emphasise the importance of high quality sketches as a means of communicating architectural detailing and encourage students to keep a sketchbook for regular practice of sketching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b="1" dirty="0"/>
              <a:t>It is recommended that students:</a:t>
            </a:r>
          </a:p>
          <a:p>
            <a:r>
              <a:rPr lang="en-IE" dirty="0"/>
              <a:t>• read the questions carefully so as to ensure that they respond to what is being sought in the question</a:t>
            </a:r>
          </a:p>
          <a:p>
            <a:r>
              <a:rPr lang="en-IE" dirty="0"/>
              <a:t>• pay more attention to the development of freehand sketching techniques to enable them to convey information using high quality freehand sketches</a:t>
            </a:r>
          </a:p>
          <a:p>
            <a:r>
              <a:rPr lang="en-IE" dirty="0"/>
              <a:t>• be mindful that the written examination comprises 50% of the total marks for the subject and that they plan their time to ensure that they spend adequate time studying for the written </a:t>
            </a:r>
            <a:r>
              <a:rPr lang="en-IE" dirty="0" smtClean="0"/>
              <a:t>examination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4679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Assessment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Key Points</a:t>
            </a:r>
            <a:r>
              <a:rPr lang="en-IE" dirty="0" smtClean="0"/>
              <a:t>:</a:t>
            </a:r>
          </a:p>
          <a:p>
            <a:endParaRPr lang="en-IE" dirty="0" smtClean="0"/>
          </a:p>
          <a:p>
            <a:r>
              <a:rPr lang="en-IE" dirty="0" smtClean="0"/>
              <a:t>Answers should: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 reflect current Building Regulations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/>
              <a:t> </a:t>
            </a:r>
            <a:r>
              <a:rPr lang="en-IE" dirty="0" smtClean="0"/>
              <a:t>be consistent with current practice</a:t>
            </a:r>
          </a:p>
          <a:p>
            <a:endParaRPr lang="en-IE" dirty="0" smtClean="0"/>
          </a:p>
          <a:p>
            <a:r>
              <a:rPr lang="en-IE" dirty="0" smtClean="0"/>
              <a:t>Students should: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dirty="0">
                <a:solidFill>
                  <a:srgbClr val="1D528D"/>
                </a:solidFill>
              </a:rPr>
              <a:t>plan the use of their time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dirty="0">
                <a:solidFill>
                  <a:srgbClr val="1D528D"/>
                </a:solidFill>
              </a:rPr>
              <a:t>be mindful that the last section in questions provides the least </a:t>
            </a:r>
            <a:r>
              <a:rPr lang="en-IE" dirty="0" smtClean="0">
                <a:solidFill>
                  <a:srgbClr val="1D528D"/>
                </a:solidFill>
              </a:rPr>
              <a:t>marks</a:t>
            </a: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read questions very carefully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provide notes and sketches where both are       requested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pay particular attention to the quality of   sketches</a:t>
            </a:r>
          </a:p>
        </p:txBody>
      </p:sp>
    </p:spTree>
    <p:extLst>
      <p:ext uri="{BB962C8B-B14F-4D97-AF65-F5344CB8AC3E}">
        <p14:creationId xmlns:p14="http://schemas.microsoft.com/office/powerpoint/2010/main" val="175299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Strategy for Teaching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35175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Evolution of assessment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How to                                   How </a:t>
            </a:r>
            <a:r>
              <a:rPr lang="en-IE" dirty="0"/>
              <a:t>could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Remembering knowledge                           Understanding Knowledge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/>
          </a:p>
          <a:p>
            <a:pPr lvl="0"/>
            <a:endParaRPr lang="en-IE" b="1" dirty="0" smtClean="0">
              <a:solidFill>
                <a:srgbClr val="1D528D"/>
              </a:solidFill>
            </a:endParaRPr>
          </a:p>
          <a:p>
            <a:pPr lvl="0"/>
            <a:r>
              <a:rPr lang="en-IE" b="1" dirty="0" smtClean="0">
                <a:solidFill>
                  <a:srgbClr val="1D528D"/>
                </a:solidFill>
              </a:rPr>
              <a:t>                                                                          Applying</a:t>
            </a:r>
            <a:endParaRPr lang="en-IE" dirty="0">
              <a:solidFill>
                <a:srgbClr val="1D528D"/>
              </a:solidFill>
            </a:endParaRPr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3430935" y="2108870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1907704" y="1856656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Down Arrow 6"/>
          <p:cNvSpPr/>
          <p:nvPr/>
        </p:nvSpPr>
        <p:spPr>
          <a:xfrm>
            <a:off x="5508104" y="242088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25" y="3289152"/>
            <a:ext cx="3154632" cy="27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6068316"/>
            <a:ext cx="4879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Blooms Taxonomy (</a:t>
            </a:r>
            <a:r>
              <a:rPr lang="en-IE" sz="1200" dirty="0"/>
              <a:t>Anderson, &amp; </a:t>
            </a:r>
            <a:r>
              <a:rPr lang="en-IE" sz="1200" dirty="0" err="1"/>
              <a:t>Krathwohl</a:t>
            </a:r>
            <a:r>
              <a:rPr lang="en-IE" sz="1200" dirty="0"/>
              <a:t>, </a:t>
            </a:r>
            <a:r>
              <a:rPr lang="en-IE" sz="1200" dirty="0" smtClean="0"/>
              <a:t>2001)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547546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FFFF"/>
                </a:solidFill>
              </a:rPr>
              <a:t>Strategy for Teaching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755576" y="1727338"/>
            <a:ext cx="61926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000" b="1" dirty="0">
                <a:solidFill>
                  <a:srgbClr val="1D528D"/>
                </a:solidFill>
              </a:rPr>
              <a:t>Factors: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Timetable and Facilities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Resources and Budget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Extensive syllabus</a:t>
            </a:r>
          </a:p>
          <a:p>
            <a:pPr lvl="0"/>
            <a:r>
              <a:rPr lang="en-IE" sz="2000" dirty="0">
                <a:solidFill>
                  <a:srgbClr val="1D528D"/>
                </a:solidFill>
              </a:rPr>
              <a:t>              - Scale drawing                               </a:t>
            </a:r>
          </a:p>
          <a:p>
            <a:pPr lvl="0"/>
            <a:r>
              <a:rPr lang="en-IE" sz="2000" dirty="0">
                <a:solidFill>
                  <a:srgbClr val="1D528D"/>
                </a:solidFill>
              </a:rPr>
              <a:t>              - Sketching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Student ability and application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Maintaining student engagement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Higher &amp; Ordinary levels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Available time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Assessment </a:t>
            </a:r>
            <a:r>
              <a:rPr lang="en-IE" sz="2000" dirty="0" smtClean="0">
                <a:solidFill>
                  <a:srgbClr val="1D528D"/>
                </a:solidFill>
              </a:rPr>
              <a:t>requirements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1D528D"/>
                </a:solidFill>
              </a:rPr>
              <a:t>Literacy &amp; Numeracy</a:t>
            </a:r>
            <a:endParaRPr lang="en-IE" sz="2000" dirty="0">
              <a:solidFill>
                <a:srgbClr val="1D528D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000" dirty="0">
                <a:solidFill>
                  <a:srgbClr val="1D528D"/>
                </a:solidFill>
              </a:rPr>
              <a:t>No fixed approach </a:t>
            </a:r>
            <a:r>
              <a:rPr lang="en-IE" sz="2000" dirty="0" smtClean="0">
                <a:solidFill>
                  <a:srgbClr val="1D528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6069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Teaching Methodologies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Death by PowerPoint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Student engagement and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63" y="597804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                         How do we facilitate learning?</a:t>
            </a:r>
            <a:endParaRPr lang="en-I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131115"/>
            <a:ext cx="5184998" cy="38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90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842&quot;&gt;&lt;property id=&quot;20148&quot; value=&quot;5&quot;/&gt;&lt;property id=&quot;20300&quot; value=&quot;Slide 1&quot;/&gt;&lt;property id=&quot;20307&quot; value=&quot;377&quot;/&gt;&lt;/object&gt;&lt;object type=&quot;3&quot; unique_id=&quot;12890&quot;&gt;&lt;property id=&quot;20148&quot; value=&quot;5&quot;/&gt;&lt;property id=&quot;20300&quot; value=&quot;Slide 2&quot;/&gt;&lt;property id=&quot;20307&quot; value=&quot;410&quot;/&gt;&lt;/object&gt;&lt;object type=&quot;3&quot; unique_id=&quot;12894&quot;&gt;&lt;property id=&quot;20148&quot; value=&quot;5&quot;/&gt;&lt;property id=&quot;20300&quot; value=&quot;Slide 3 - &amp;quot;SolidWorks Upgrade 2012/2013&amp;quot;&quot;/&gt;&lt;property id=&quot;20307&quot; value=&quot;414&quot;/&gt;&lt;/object&gt;&lt;object type=&quot;3&quot; unique_id=&quot;12895&quot;&gt;&lt;property id=&quot;20148&quot; value=&quot;5&quot;/&gt;&lt;property id=&quot;20300&quot; value=&quot;Slide 4 - &amp;quot;SolidWorks Upgrade 2012/2013&amp;quot;&quot;/&gt;&lt;property id=&quot;20307&quot; value=&quot;415&quot;/&gt;&lt;/object&gt;&lt;object type=&quot;3&quot; unique_id=&quot;12896&quot;&gt;&lt;property id=&quot;20148&quot; value=&quot;5&quot;/&gt;&lt;property id=&quot;20300&quot; value=&quot;Slide 5 - &amp;quot;SolidWorks Upgrade 2012/2013&amp;quot;&quot;/&gt;&lt;property id=&quot;20307&quot; value=&quot;416&quot;/&gt;&lt;/object&gt;&lt;object type=&quot;3&quot; unique_id=&quot;12897&quot;&gt;&lt;property id=&quot;20148&quot; value=&quot;5&quot;/&gt;&lt;property id=&quot;20300&quot; value=&quot;Slide 6 - &amp;quot;SolidWorks Upgrade 2012/2013&amp;quot;&quot;/&gt;&lt;property id=&quot;20307&quot; value=&quot;417&quot;/&gt;&lt;/object&gt;&lt;/object&gt;&lt;object type=&quot;8&quot; unique_id=&quot;10058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19028</TotalTime>
  <Words>539</Words>
  <Application>Microsoft Office PowerPoint</Application>
  <PresentationFormat>On-screen Show (4:3)</PresentationFormat>
  <Paragraphs>135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Wingdings 2</vt:lpstr>
      <vt:lpstr>Sample presentation slides</vt:lpstr>
      <vt:lpstr>PowerPoint Presentation</vt:lpstr>
      <vt:lpstr>Theory</vt:lpstr>
      <vt:lpstr>PowerPoint Presentation</vt:lpstr>
      <vt:lpstr>Sources of Information</vt:lpstr>
      <vt:lpstr>Chief  Ex. Comments</vt:lpstr>
      <vt:lpstr>Assessment</vt:lpstr>
      <vt:lpstr>Strategy for Teaching</vt:lpstr>
      <vt:lpstr>Strategy for Teaching</vt:lpstr>
      <vt:lpstr>Teaching Methodologies</vt:lpstr>
      <vt:lpstr>Active Teaching </vt:lpstr>
      <vt:lpstr>Active Teaching</vt:lpstr>
      <vt:lpstr>Active Teaching</vt:lpstr>
    </vt:vector>
  </TitlesOfParts>
  <Company>T4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Pat Lynch</dc:creator>
  <cp:lastModifiedBy>Technology Subjects Support Service T4</cp:lastModifiedBy>
  <cp:revision>704</cp:revision>
  <cp:lastPrinted>2012-04-13T08:23:08Z</cp:lastPrinted>
  <dcterms:created xsi:type="dcterms:W3CDTF">2008-04-07T14:18:04Z</dcterms:created>
  <dcterms:modified xsi:type="dcterms:W3CDTF">2016-08-22T17:49:02Z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TC011812381033</vt:lpwstr>
  </property>
</Properties>
</file>